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3344" r:id="rId3"/>
    <p:sldId id="3369" r:id="rId4"/>
    <p:sldId id="471" r:id="rId5"/>
    <p:sldId id="3372" r:id="rId6"/>
    <p:sldId id="3377" r:id="rId7"/>
    <p:sldId id="265" r:id="rId8"/>
    <p:sldId id="3349" r:id="rId9"/>
    <p:sldId id="3360" r:id="rId10"/>
    <p:sldId id="33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26355-93B0-429D-972B-0E34FA15C73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05437-F80D-4B5A-BF27-A823909CD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8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E340C-5752-4C73-8C68-E8221A23B7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4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hat and sunglasses&#10;&#10;Description automatically generated">
            <a:extLst>
              <a:ext uri="{FF2B5EF4-FFF2-40B4-BE49-F238E27FC236}">
                <a16:creationId xmlns:a16="http://schemas.microsoft.com/office/drawing/2014/main" id="{D38C5A7C-247E-46F2-87A2-C30046675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F4EEA8-B362-4A0D-BD2B-58044D03FC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490498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4F049-4C6E-4EBF-9D3A-C8DB623B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392975"/>
            <a:ext cx="5669478" cy="1105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03207-EB74-45F4-A314-7117BEBE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B5DA-3A17-428E-83FF-ECCBE873E398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48AEC-1DB9-4991-AE63-87BE7A970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00FF-947B-4914-8878-CB4E90B4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D45934E4-C01D-4D77-90A1-959245AA4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3" y="609412"/>
            <a:ext cx="3352800" cy="101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3274-DE42-490C-B158-642E7E98F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4F808-97C8-4B0E-B302-2E03B394F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1pPr>
            <a:lvl2pPr marL="6858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2pPr>
            <a:lvl3pPr marL="11430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3pPr>
            <a:lvl4pPr marL="16002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4pPr>
            <a:lvl5pPr marL="20574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5FD5F-761D-4023-97A1-E731023F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AD361-5F54-4537-BD6A-342EB62C7E14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CA20-41E2-4681-892F-94BDDD198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72291-3B32-4FC2-9434-CE0C0D00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0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491AC-028D-4E80-BEAE-60AFDADA3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CC5AF-D022-4829-8262-8028B5264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1pPr>
            <a:lvl2pPr marL="6858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2pPr>
            <a:lvl3pPr marL="11430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3pPr>
            <a:lvl4pPr marL="16002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4pPr>
            <a:lvl5pPr marL="20574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DF9BC-2350-4950-9576-21AB84EB1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1pPr>
            <a:lvl2pPr marL="6858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2pPr>
            <a:lvl3pPr marL="11430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3pPr>
            <a:lvl4pPr marL="16002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4pPr>
            <a:lvl5pPr marL="2057400" indent="-228600">
              <a:buClr>
                <a:srgbClr val="DC291E"/>
              </a:buClr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6B6A2-CE9C-4CA5-AD83-A2D5D7FE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BE68B-DE72-4979-9ABE-2EAF7EC0920D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8B2DD-D990-4106-9289-22BC39E4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82AD1-8140-4C6E-83C8-FA5D383E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2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E4E2C-51CE-4E8D-8A29-9E708DB73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5B8DF-185F-43F0-95A2-E4EE30A9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6D3B-A8F2-46E7-84E5-6A818CA749DE}" type="datetime1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D1F98-B07B-4D15-8756-1717E771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A8A1F-243D-4752-97FD-49A23076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4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013BB7-5006-42D8-B8F7-32E25D88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FEB7-76DD-4298-BB03-4EEE436E40E8}" type="datetime1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0B268-0E01-4020-A875-DE529279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A46F7-E797-478B-AA61-84C7C548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1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2107-810E-452C-9838-8F83DDC25243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4DE6-45A0-47C0-9016-87858C064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4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044EFC-E076-4BE4-9CCC-81EFF0387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46128-4586-4CD7-8F2D-9927096AA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00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3F28C-D5B7-4BB0-9880-DD903CCDF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CAEE9-911E-4675-BC10-6C7A72B9E0FB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8D81E-B0CA-4DCB-96E1-8C5C695CA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8AF94-4086-48E7-B651-CD71DB905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1FDCE-F806-4CE8-BEE2-5DEF73F071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6A1572-4197-4EDE-ADA9-AB3E4178C6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26" y="6274521"/>
            <a:ext cx="7732654" cy="368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45399-0157-42DA-A44C-A7AF178A050F}"/>
              </a:ext>
            </a:extLst>
          </p:cNvPr>
          <p:cNvSpPr txBox="1"/>
          <p:nvPr userDrawn="1"/>
        </p:nvSpPr>
        <p:spPr>
          <a:xfrm rot="16200000">
            <a:off x="9486900" y="3410071"/>
            <a:ext cx="4800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COPYRIGHT© PIP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7E0F44-A38E-4D90-A14C-92CDDE4963E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" y="6197623"/>
            <a:ext cx="1363983" cy="41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9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smtClean="0">
          <a:solidFill>
            <a:srgbClr val="DC291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C291E"/>
        </a:buClr>
        <a:buFont typeface="Arial" panose="020B0604020202020204" pitchFamily="34" charset="0"/>
        <a:buChar char="−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C291E"/>
        </a:buClr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C291E"/>
        </a:buClr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C291E"/>
        </a:buClr>
        <a:buFont typeface="Arial" panose="020B0604020202020204" pitchFamily="34" charset="0"/>
        <a:buChar char="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C291E"/>
        </a:buClr>
        <a:buFont typeface="Arial" panose="020B0604020202020204" pitchFamily="34" charset="0"/>
        <a:buChar char="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E7098-E1C0-4383-AE7D-546ED3F9A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" y="2005375"/>
            <a:ext cx="9144000" cy="2387600"/>
          </a:xfrm>
        </p:spPr>
        <p:txBody>
          <a:bodyPr>
            <a:normAutofit/>
          </a:bodyPr>
          <a:lstStyle/>
          <a:p>
            <a:r>
              <a:rPr lang="en-US" sz="6000" dirty="0"/>
              <a:t>Mike Shipp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A87AB-35CD-4F66-AA5F-1A66B173E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" y="4392975"/>
            <a:ext cx="5669478" cy="1105300"/>
          </a:xfrm>
        </p:spPr>
        <p:txBody>
          <a:bodyPr/>
          <a:lstStyle/>
          <a:p>
            <a:r>
              <a:rPr lang="en-US" dirty="0"/>
              <a:t>Regional Sales Manager</a:t>
            </a:r>
          </a:p>
        </p:txBody>
      </p:sp>
    </p:spTree>
    <p:extLst>
      <p:ext uri="{BB962C8B-B14F-4D97-AF65-F5344CB8AC3E}">
        <p14:creationId xmlns:p14="http://schemas.microsoft.com/office/powerpoint/2010/main" val="99755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A89059-06F4-77D2-8290-0708155F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Tools - Literature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EF117-6748-6EBF-E3E1-FBE77A89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988DC-E859-77CC-72B3-20158E6AD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81" y="1851437"/>
            <a:ext cx="2242741" cy="1918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B3CB5-C6BE-CD80-DDF7-D699FAE32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14" y="3899182"/>
            <a:ext cx="2415118" cy="2100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2E4C9-B28F-A9CF-692C-30C7E29E5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599" y="3910993"/>
            <a:ext cx="5094897" cy="2151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1AB1A-7F8C-97DA-B6DC-7D735D8D6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924" y="1896264"/>
            <a:ext cx="3356454" cy="1924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62BB24-1F6A-DB9C-FE78-4BB5DD8E4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7911" y="1884319"/>
            <a:ext cx="2480176" cy="25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85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454DF0-3613-4ED7-B121-F107EA21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701005"/>
            <a:ext cx="10911840" cy="5159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E1755-1DF3-4E7E-9A40-BEAD5D88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0A51FDCE-F806-4CE8-BEE2-5DEF73F07147}" type="slidenum">
              <a:rPr lang="en-US">
                <a:solidFill>
                  <a:schemeClr val="tx1">
                    <a:alpha val="80000"/>
                  </a:schemeClr>
                </a:solidFill>
              </a:rPr>
              <a:pPr defTabSz="457200"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F7227-BE70-4932-9BA6-C3DF3AE5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87" y="465785"/>
            <a:ext cx="10405145" cy="53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21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5FB1E3-3D84-AEB2-4C96-E2AFEA7D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50" y="62001"/>
            <a:ext cx="10644499" cy="1484220"/>
          </a:xfrm>
        </p:spPr>
        <p:txBody>
          <a:bodyPr/>
          <a:lstStyle/>
          <a:p>
            <a:r>
              <a:rPr lang="en-US" dirty="0"/>
              <a:t>Our Brands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D1209-8963-6D0F-E5F0-EE6609C3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148AE-6253-BBF7-AC65-E9370543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569" y="2917113"/>
            <a:ext cx="1941404" cy="592506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F5681D9-F432-761C-D213-638EB98FA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35" y="1586920"/>
            <a:ext cx="1470867" cy="980578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D34702AD-4A6F-F65D-3F78-185218F3C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55" y="2626789"/>
            <a:ext cx="1544025" cy="833063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110A0F-F3BE-D72B-D9C4-C9C1B41D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36" y="5189866"/>
            <a:ext cx="1918618" cy="430445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956D6FF0-E8CA-705A-B8A0-37E990B44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95" y="1469310"/>
            <a:ext cx="1489038" cy="992692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00E511C8-E9C9-1EDB-A75D-E08015223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33" y="1332066"/>
            <a:ext cx="1470869" cy="980579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2B2AB7DE-B1EF-A692-1910-BB7806C75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0" y="1564224"/>
            <a:ext cx="1645710" cy="1097140"/>
          </a:xfrm>
          <a:prstGeom prst="rect">
            <a:avLst/>
          </a:prstGeom>
        </p:spPr>
      </p:pic>
      <p:pic>
        <p:nvPicPr>
          <p:cNvPr id="1028" name="Picture 4" descr="PIP Ironcat® 9061 Welding Gloves | Saf-T-Gard International ...">
            <a:extLst>
              <a:ext uri="{FF2B5EF4-FFF2-40B4-BE49-F238E27FC236}">
                <a16:creationId xmlns:a16="http://schemas.microsoft.com/office/drawing/2014/main" id="{8EC5DE29-1008-2BE8-9CC3-2CF76909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1" y="2688959"/>
            <a:ext cx="1859230" cy="11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VAX | Saf-T-Gard International, Inc.">
            <a:extLst>
              <a:ext uri="{FF2B5EF4-FFF2-40B4-BE49-F238E27FC236}">
                <a16:creationId xmlns:a16="http://schemas.microsoft.com/office/drawing/2014/main" id="{838C8AFB-2A67-AD65-2046-89026D03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18" y="2777648"/>
            <a:ext cx="1872488" cy="84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uton Optical Safety Glasses">
            <a:extLst>
              <a:ext uri="{FF2B5EF4-FFF2-40B4-BE49-F238E27FC236}">
                <a16:creationId xmlns:a16="http://schemas.microsoft.com/office/drawing/2014/main" id="{138E066A-6F27-4EFB-A2B7-4698E2619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82" y="3518640"/>
            <a:ext cx="2080820" cy="10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tomotive and Metal Fabrication Channel | Protective Automotive Products">
            <a:extLst>
              <a:ext uri="{FF2B5EF4-FFF2-40B4-BE49-F238E27FC236}">
                <a16:creationId xmlns:a16="http://schemas.microsoft.com/office/drawing/2014/main" id="{89969605-5EE2-0112-7920-EE2E4279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111" y="2517862"/>
            <a:ext cx="1418573" cy="184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ringing the Best of the World to You® | Protective Industrial Products">
            <a:extLst>
              <a:ext uri="{FF2B5EF4-FFF2-40B4-BE49-F238E27FC236}">
                <a16:creationId xmlns:a16="http://schemas.microsoft.com/office/drawing/2014/main" id="{DAF647A8-CA59-9AC3-93BB-A1467123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17" y="3672280"/>
            <a:ext cx="2090476" cy="13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mbiDex Turbo Disposable 5 mil Nitrile Gloves | Forestry Suppliers, Inc.">
            <a:extLst>
              <a:ext uri="{FF2B5EF4-FFF2-40B4-BE49-F238E27FC236}">
                <a16:creationId xmlns:a16="http://schemas.microsoft.com/office/drawing/2014/main" id="{D3CFD847-0869-E358-3B50-EA908A24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75" y="4919337"/>
            <a:ext cx="2857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QRP Gloves | Pharma Marketplace | Pharmaceutical Technology">
            <a:extLst>
              <a:ext uri="{FF2B5EF4-FFF2-40B4-BE49-F238E27FC236}">
                <a16:creationId xmlns:a16="http://schemas.microsoft.com/office/drawing/2014/main" id="{2DBAF2F6-1254-89F0-78E6-CBEF8F55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02" y="4580873"/>
            <a:ext cx="1658133" cy="165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A1199402-8279-80F4-C7F4-CCEA55D0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03" y="4424886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Atg Glove Logo PNG Vector (AI) Free Download">
            <a:extLst>
              <a:ext uri="{FF2B5EF4-FFF2-40B4-BE49-F238E27FC236}">
                <a16:creationId xmlns:a16="http://schemas.microsoft.com/office/drawing/2014/main" id="{AF1E2E4A-1D20-FFEB-5152-1F5B935E7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35" y="806835"/>
            <a:ext cx="1738134" cy="12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Bisley Workwear">
            <a:extLst>
              <a:ext uri="{FF2B5EF4-FFF2-40B4-BE49-F238E27FC236}">
                <a16:creationId xmlns:a16="http://schemas.microsoft.com/office/drawing/2014/main" id="{1F552365-2702-E961-7BBD-CA5CC96505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186430" cy="11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93683-4535-D2FF-FE52-097B7A40C7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08603" y="258767"/>
            <a:ext cx="1690895" cy="874601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F45358-2E99-C2DA-EE23-07B5400BFB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15" y="3971272"/>
            <a:ext cx="3619580" cy="842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22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&#10;&#10;Description automatically generated">
            <a:extLst>
              <a:ext uri="{FF2B5EF4-FFF2-40B4-BE49-F238E27FC236}">
                <a16:creationId xmlns:a16="http://schemas.microsoft.com/office/drawing/2014/main" id="{D603894E-3F79-4411-90D3-8D4F354A7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" y="-193729"/>
            <a:ext cx="11998412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E2B440-9301-4269-8ED5-BB9710495CAD}"/>
              </a:ext>
            </a:extLst>
          </p:cNvPr>
          <p:cNvSpPr txBox="1"/>
          <p:nvPr/>
        </p:nvSpPr>
        <p:spPr>
          <a:xfrm>
            <a:off x="8462011" y="4735905"/>
            <a:ext cx="2318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SALES, ADMINISTRATION &amp; </a:t>
            </a:r>
            <a:b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CENTERS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PIP Australia –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Eagle Farm, Australia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PIP Paramount Safety –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Brisbane, Australia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PIP Bisley Workwear –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Sydney, Australia</a:t>
            </a:r>
          </a:p>
          <a:p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7AE599-E00E-43C9-8BAF-953626C4E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02" y="2505161"/>
            <a:ext cx="165350" cy="26791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14863BD-F901-4AD9-816A-A008373B9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21" y="2639116"/>
            <a:ext cx="165350" cy="2679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11DF50D-1266-4C4B-BAB2-6A1CEC38F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528" y="3295045"/>
            <a:ext cx="165350" cy="26791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8652A36-D447-4826-B430-B23A83425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71" y="2868702"/>
            <a:ext cx="165350" cy="26791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68DA9E1-6A0C-47F4-8B4E-5B0BD467A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02" y="2505214"/>
            <a:ext cx="165350" cy="26791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E2F447D-17CF-403A-8125-51E2A321C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46" y="2262177"/>
            <a:ext cx="165350" cy="26791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10EE3D1-E756-40CA-93EB-9FAE747FC5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32" y="2868702"/>
            <a:ext cx="165350" cy="26791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3A83057-2973-403A-99F3-1D3AA65C0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77" y="2355185"/>
            <a:ext cx="165350" cy="26791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2B4E798-5A00-412E-A67E-122E5EFA7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95" y="2766054"/>
            <a:ext cx="165350" cy="26791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A8D12AD-648C-4C47-9B89-EB3C6D00E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66" y="2888065"/>
            <a:ext cx="165350" cy="26791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2AFDCD4-352F-4026-8EDD-B502756CB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38" y="3183556"/>
            <a:ext cx="165350" cy="26791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73C82B9-DEB6-4D01-A0BE-CFC8B6FAB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66" y="2355185"/>
            <a:ext cx="165350" cy="26791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051C739-7B1C-4352-8280-EFFBA822E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749" y="5153416"/>
            <a:ext cx="165350" cy="26791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83A5E4-D5FA-4F41-805B-0F4E5050CD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310" y="2526023"/>
            <a:ext cx="165350" cy="26791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23B620D-92C7-4CBB-9B79-B47B41C03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77" y="2510562"/>
            <a:ext cx="165350" cy="26791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769442D-F1F9-4622-9789-96DC7F044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02" y="3691508"/>
            <a:ext cx="165350" cy="267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1EA5873-6F99-4C5C-B7B3-7E7AB15BD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692" y="2793933"/>
            <a:ext cx="165350" cy="26791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3E4C7D7-5970-467D-8AE4-9161924CA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88" y="2879620"/>
            <a:ext cx="165350" cy="26791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AC67A5A-1672-42B5-AC16-E120C14C0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31" y="2396132"/>
            <a:ext cx="165350" cy="26791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CCC8D36-B5BF-413D-B86A-517FC5C3F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75" y="2495676"/>
            <a:ext cx="165350" cy="2679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35700EB-DAA7-4522-BD67-D8C7E4CAF3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798" y="3295045"/>
            <a:ext cx="165350" cy="26791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2B0B06E-BD84-445A-9D0B-38E961B0A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59" y="2372944"/>
            <a:ext cx="165350" cy="26791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E8C717BE-54A8-4839-969B-5760A322F148}"/>
              </a:ext>
            </a:extLst>
          </p:cNvPr>
          <p:cNvSpPr txBox="1"/>
          <p:nvPr/>
        </p:nvSpPr>
        <p:spPr>
          <a:xfrm>
            <a:off x="86685" y="1581515"/>
            <a:ext cx="277905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CENTERS NORTH AMERICA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60,000 Sq Ft –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Rancho Cucamonga, CA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50,0000 Sq Ft – La Miranda, CA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816,000 Sq Ft –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Olive Branch, MS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150,000 Sq Ft –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Guilderland, NY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250,000 Sq Ft –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Cincinnati, OH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35,000 Sq Ft –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 Canada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47179CD-8EAC-457E-A310-B026F9E12092}"/>
              </a:ext>
            </a:extLst>
          </p:cNvPr>
          <p:cNvSpPr txBox="1"/>
          <p:nvPr/>
        </p:nvSpPr>
        <p:spPr>
          <a:xfrm>
            <a:off x="5331417" y="4401519"/>
            <a:ext cx="30790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SALES, ADMINISTRATION &amp; MANUFACTURING  FOR SPECIALTY HAND &amp; ARM PROTECTION PRODUCTS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Worldwide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Wilkesboro, NC and </a:t>
            </a:r>
            <a:b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Hamburg, NY</a:t>
            </a:r>
          </a:p>
          <a:p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AGENCY, </a:t>
            </a:r>
            <a:b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PROCESSING MARKET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Processing Solution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Wilkesboro, NC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SALES, ADMINISTRATION FOR GLOVES &amp; FINGERCOTS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QRP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Tucson, AZ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C5228A3-BFF7-40C0-BD45-DC75CBC1BAAF}"/>
              </a:ext>
            </a:extLst>
          </p:cNvPr>
          <p:cNvSpPr txBox="1"/>
          <p:nvPr/>
        </p:nvSpPr>
        <p:spPr>
          <a:xfrm>
            <a:off x="2495228" y="4393769"/>
            <a:ext cx="2557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SALES, ADMINISTRATION &amp; DISTRIBUTION </a:t>
            </a:r>
            <a:b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RETAIL DIVISION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West Chester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Sharonville, OH</a:t>
            </a:r>
          </a:p>
          <a:p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OF PROTECTIVE EAR PLUGS TO RETAIL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HEAROS LLC –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Latham, NY</a:t>
            </a:r>
          </a:p>
          <a:p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OF UNIFORM &amp; INSPECTION GLOVES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Century Gloves –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Latham, NY</a:t>
            </a:r>
          </a:p>
          <a:p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OF REUSABLE APPAREL FOR CE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Uniform Technology –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Longmont, CO</a:t>
            </a:r>
          </a:p>
          <a:p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14943-1087-4610-9DF1-F6350A8E150E}"/>
              </a:ext>
            </a:extLst>
          </p:cNvPr>
          <p:cNvSpPr/>
          <p:nvPr/>
        </p:nvSpPr>
        <p:spPr>
          <a:xfrm>
            <a:off x="124570" y="3145128"/>
            <a:ext cx="2561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FACILITIES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McHenry Manufacturing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Bluffton, IN 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PR Industries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Chaska, MN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Black Pearl Productions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Guilderland, NY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US Mesh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North Attleboro, MA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PIP Canada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Laval (Montreal), Canada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Hearos de Mexico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Tijuana, Mexico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Uniform Technology-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Longmont CO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DB904-0032-4A01-888F-E0D3890EE4A1}"/>
              </a:ext>
            </a:extLst>
          </p:cNvPr>
          <p:cNvSpPr/>
          <p:nvPr/>
        </p:nvSpPr>
        <p:spPr>
          <a:xfrm>
            <a:off x="7388874" y="2793933"/>
            <a:ext cx="21239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 – </a:t>
            </a:r>
            <a:b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SUPPLY CHAIN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PIP Hong Kong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Hong Kong, China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West Chester Retail - Global Supply Chain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Shenzhen, China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5F9634-00C3-425D-B5FC-4570B609271E}"/>
              </a:ext>
            </a:extLst>
          </p:cNvPr>
          <p:cNvSpPr/>
          <p:nvPr/>
        </p:nvSpPr>
        <p:spPr>
          <a:xfrm>
            <a:off x="9730878" y="3696032"/>
            <a:ext cx="2561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FACILITY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Pioneer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, Vietnam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A07A27-71EA-4F90-8B8A-A76B0EE2322E}"/>
              </a:ext>
            </a:extLst>
          </p:cNvPr>
          <p:cNvSpPr txBox="1"/>
          <p:nvPr/>
        </p:nvSpPr>
        <p:spPr>
          <a:xfrm>
            <a:off x="5704407" y="1841106"/>
            <a:ext cx="22725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SALES, ADMINISTRATION &amp; </a:t>
            </a:r>
            <a:b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CENTER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PIP France - </a:t>
            </a:r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L’Hermenault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, France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5F85DA-F37C-44C0-810F-756740200FDB}"/>
              </a:ext>
            </a:extLst>
          </p:cNvPr>
          <p:cNvSpPr/>
          <p:nvPr/>
        </p:nvSpPr>
        <p:spPr>
          <a:xfrm>
            <a:off x="9870465" y="2540017"/>
            <a:ext cx="2298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&amp; EXPORT DIVISION FOR GLOBAL CUSTOMERS OR PIP ENTITIES 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PIP AMEA -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Shanghai, China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DC2569-40C8-4AAC-864E-B60A10C26AE3}"/>
              </a:ext>
            </a:extLst>
          </p:cNvPr>
          <p:cNvSpPr txBox="1"/>
          <p:nvPr/>
        </p:nvSpPr>
        <p:spPr>
          <a:xfrm>
            <a:off x="466344" y="4762592"/>
            <a:ext cx="2324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 SALES, ADMINISTRATION &amp; </a:t>
            </a:r>
            <a:b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CENTERS O-U.S.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PIP Canada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Bolton (Toronto), Canada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PIP Canada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Laval (Montreal), Canada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PIP Canada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Mississauga Canada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PIP Mexico -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Monterrey, Mexico</a:t>
            </a:r>
          </a:p>
          <a:p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617216-3D6B-47BC-A838-14D28260D7E7}"/>
              </a:ext>
            </a:extLst>
          </p:cNvPr>
          <p:cNvSpPr/>
          <p:nvPr/>
        </p:nvSpPr>
        <p:spPr>
          <a:xfrm>
            <a:off x="3566975" y="2414187"/>
            <a:ext cx="2137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HEADQUARTERS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PIP GLOBAL -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Latham, NY</a:t>
            </a:r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5FAD830A-C1AA-4EB1-8554-6647AF2CA4E6}"/>
              </a:ext>
            </a:extLst>
          </p:cNvPr>
          <p:cNvSpPr txBox="1">
            <a:spLocks/>
          </p:cNvSpPr>
          <p:nvPr/>
        </p:nvSpPr>
        <p:spPr>
          <a:xfrm>
            <a:off x="649069" y="362729"/>
            <a:ext cx="9550335" cy="981409"/>
          </a:xfrm>
          <a:prstGeom prst="rect">
            <a:avLst/>
          </a:prstGeom>
          <a:effectLst>
            <a:glow rad="127000">
              <a:schemeClr val="tx1">
                <a:alpha val="79000"/>
              </a:schemeClr>
            </a:glow>
          </a:effectLst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GLOBAL LOCATIONS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48F921-DEAD-46C3-906F-26C5D9334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680" y="5239645"/>
            <a:ext cx="165350" cy="2679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22A5BB-970F-4451-9FA1-55DA9FDBE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201" y="3759298"/>
            <a:ext cx="165350" cy="267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D2C1C-756F-4FD7-8F58-EBE5DE244A2D}"/>
              </a:ext>
            </a:extLst>
          </p:cNvPr>
          <p:cNvSpPr txBox="1"/>
          <p:nvPr/>
        </p:nvSpPr>
        <p:spPr>
          <a:xfrm>
            <a:off x="7155563" y="3719883"/>
            <a:ext cx="28077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DC2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FACILITY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Disposable Glove –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Thailand </a:t>
            </a:r>
            <a:endParaRPr lang="en-US" sz="900" i="1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8B379B5-1737-44BD-A44A-71F1847D3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700" y="5538242"/>
            <a:ext cx="165350" cy="2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74536-8E2E-0AE9-7146-6D894297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8FDC5-8CF7-4350-10B9-B4349BAC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9" y="755239"/>
            <a:ext cx="10093286" cy="48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1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06651-8067-22C3-DC63-CE60026D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Services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1B211-06F3-3865-8423-90933DB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253EF-6269-4D57-E696-124FF82A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20" y="1626354"/>
            <a:ext cx="11065790" cy="2779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29901-FA74-62BF-3EC8-465DCC85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489" y="4457055"/>
            <a:ext cx="6853803" cy="17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48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3EC72F-90E0-DA27-797C-82FBABF2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 Value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B7D41-C905-7907-29B8-469192084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2914"/>
            <a:ext cx="10515600" cy="4860099"/>
          </a:xfrm>
        </p:spPr>
        <p:txBody>
          <a:bodyPr>
            <a:normAutofit/>
          </a:bodyPr>
          <a:lstStyle/>
          <a:p>
            <a:r>
              <a:rPr lang="en-US" dirty="0"/>
              <a:t>Head to Toe PPE Solutions</a:t>
            </a:r>
          </a:p>
          <a:p>
            <a:pPr lvl="1"/>
            <a:r>
              <a:rPr lang="en-US" dirty="0"/>
              <a:t>Additional Investments / Acquisitions to complete product line</a:t>
            </a:r>
          </a:p>
          <a:p>
            <a:r>
              <a:rPr lang="en-US" dirty="0"/>
              <a:t>North American Manufacturing</a:t>
            </a:r>
          </a:p>
          <a:p>
            <a:pPr lvl="1"/>
            <a:r>
              <a:rPr lang="en-US" dirty="0"/>
              <a:t>Hi Capacity</a:t>
            </a:r>
          </a:p>
          <a:p>
            <a:pPr lvl="1"/>
            <a:r>
              <a:rPr lang="en-US" dirty="0"/>
              <a:t>Reduction of Supply Chain Disruptions</a:t>
            </a:r>
          </a:p>
          <a:p>
            <a:r>
              <a:rPr lang="en-US" dirty="0"/>
              <a:t>Digital Solutions</a:t>
            </a:r>
          </a:p>
          <a:p>
            <a:pPr lvl="1"/>
            <a:r>
              <a:rPr lang="en-US" dirty="0"/>
              <a:t>Best in Class Web Site</a:t>
            </a:r>
          </a:p>
          <a:p>
            <a:pPr lvl="1"/>
            <a:r>
              <a:rPr lang="en-US" dirty="0"/>
              <a:t>Cross Reference Tools</a:t>
            </a:r>
          </a:p>
          <a:p>
            <a:pPr lvl="1"/>
            <a:r>
              <a:rPr lang="en-US" dirty="0"/>
              <a:t>Online Classroom or Virtual Training Through Teams, Zoom, Etc.</a:t>
            </a:r>
          </a:p>
          <a:p>
            <a:pPr lvl="1"/>
            <a:r>
              <a:rPr lang="en-US" dirty="0"/>
              <a:t>Tools and Sales Support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924026-0766-7283-1E7F-F86CE491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BE7247-6D45-4C0E-9F40-DA2D9AB4B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84" b="34209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13248-7C29-4650-ACF5-EA0DCA42B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6" y="4551037"/>
            <a:ext cx="8094134" cy="1578054"/>
          </a:xfr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800">
                <a:solidFill>
                  <a:srgbClr val="FFFFFF"/>
                </a:solidFill>
              </a:rPr>
              <a:t>Tools &amp;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CFB21-F47D-4DF0-8A5B-8FFE59C3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A51FDCE-F806-4CE8-BEE2-5DEF73F0714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236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69F4-9E42-4690-B077-0B3F28B6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01" y="151410"/>
            <a:ext cx="10515600" cy="770140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Tools – Selector Guides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3BCA7-9FC5-45F2-9871-0757036E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FDCE-F806-4CE8-BEE2-5DEF73F07147}" type="slidenum">
              <a:rPr lang="en-US" smtClean="0"/>
              <a:t>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E37757-D891-4B21-8475-36A1658A6DE7}"/>
              </a:ext>
            </a:extLst>
          </p:cNvPr>
          <p:cNvSpPr/>
          <p:nvPr/>
        </p:nvSpPr>
        <p:spPr>
          <a:xfrm>
            <a:off x="6851729" y="3724730"/>
            <a:ext cx="3155396" cy="21804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Selector Guides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Welding Safety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Cut Protection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Hand Protection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Eye Protection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Chemical Resistance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CDA1E-FEAD-4EA9-AE5E-23BD96D8B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7" t="15251" r="23050" b="9514"/>
          <a:stretch/>
        </p:blipFill>
        <p:spPr>
          <a:xfrm>
            <a:off x="5592395" y="1097470"/>
            <a:ext cx="4654012" cy="2451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968B2B-4834-46ED-98EB-C83C238E5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40" b="34757"/>
          <a:stretch/>
        </p:blipFill>
        <p:spPr>
          <a:xfrm>
            <a:off x="591735" y="2563205"/>
            <a:ext cx="4849559" cy="1331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109C3F-0599-4D1D-92B0-7F34C442F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38" r="3306" b="38511"/>
          <a:stretch/>
        </p:blipFill>
        <p:spPr>
          <a:xfrm>
            <a:off x="604263" y="1098669"/>
            <a:ext cx="4849558" cy="1355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20EE16-74E7-4C95-8EC8-09014334D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39" y="4075459"/>
            <a:ext cx="4866467" cy="141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96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3805</TotalTime>
  <Words>434</Words>
  <Application>Microsoft Office PowerPoint</Application>
  <PresentationFormat>Widescreen</PresentationFormat>
  <Paragraphs>93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Mike Shipp</vt:lpstr>
      <vt:lpstr> </vt:lpstr>
      <vt:lpstr>Our Brands</vt:lpstr>
      <vt:lpstr>PowerPoint Presentation</vt:lpstr>
      <vt:lpstr>PowerPoint Presentation</vt:lpstr>
      <vt:lpstr>Custom Services </vt:lpstr>
      <vt:lpstr>PIP Value</vt:lpstr>
      <vt:lpstr>PowerPoint Presentation</vt:lpstr>
      <vt:lpstr>Digital Tools – Selector Guides</vt:lpstr>
      <vt:lpstr>Digital Tools - Literature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 Giovanni, Anthony</dc:creator>
  <cp:lastModifiedBy>Shipp, Mike</cp:lastModifiedBy>
  <cp:revision>22</cp:revision>
  <dcterms:created xsi:type="dcterms:W3CDTF">2019-12-07T06:20:14Z</dcterms:created>
  <dcterms:modified xsi:type="dcterms:W3CDTF">2023-08-09T12:51:18Z</dcterms:modified>
</cp:coreProperties>
</file>